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  <p:sldMasterId id="2147483687" r:id="rId2"/>
  </p:sldMasterIdLst>
  <p:notesMasterIdLst>
    <p:notesMasterId r:id="rId19"/>
  </p:notesMasterIdLst>
  <p:handoutMasterIdLst>
    <p:handoutMasterId r:id="rId20"/>
  </p:handoutMasterIdLst>
  <p:sldIdLst>
    <p:sldId id="369" r:id="rId3"/>
    <p:sldId id="351" r:id="rId4"/>
    <p:sldId id="352" r:id="rId5"/>
    <p:sldId id="353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55" r:id="rId14"/>
    <p:sldId id="370" r:id="rId15"/>
    <p:sldId id="365" r:id="rId16"/>
    <p:sldId id="366" r:id="rId17"/>
    <p:sldId id="368" r:id="rId18"/>
  </p:sldIdLst>
  <p:sldSz cx="9144000" cy="6858000" type="screen4x3"/>
  <p:notesSz cx="6735763" cy="98663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ina Kruzkopa" initials="EK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16" autoAdjust="0"/>
    <p:restoredTop sz="86971" autoAdjust="0"/>
  </p:normalViewPr>
  <p:slideViewPr>
    <p:cSldViewPr>
      <p:cViewPr>
        <p:scale>
          <a:sx n="100" d="100"/>
          <a:sy n="100" d="100"/>
        </p:scale>
        <p:origin x="-1944" y="-120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50" d="100"/>
        <a:sy n="150" d="100"/>
      </p:scale>
      <p:origin x="0" y="18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A5F68-F732-4A49-9C0C-2F9C706F1F4B}" type="datetimeFigureOut">
              <a:rPr lang="lv-LV" smtClean="0"/>
              <a:t>30.03.2016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lv-LV" smtClean="0"/>
              <a:t>Pārresoru koordinācijas centrs</a:t>
            </a: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5BAAE-EFFD-4639-AC16-69969E89FBB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7154767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45DBC8-29C4-4DEE-8CCA-B66E3B2F518F}" type="datetimeFigureOut">
              <a:rPr lang="lv-LV" smtClean="0"/>
              <a:t>30.03.2016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lv-LV" smtClean="0"/>
              <a:t>Pārresoru koordinācijas centrs</a:t>
            </a: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FC690-CC19-4397-83D4-099D9C53A1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8458775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64B6749-7C78-4B42-A29B-FF91E7564CF8}" type="slidenum">
              <a:rPr lang="lv-LV" altLang="lv-LV">
                <a:solidFill>
                  <a:prstClr val="black"/>
                </a:solidFill>
              </a:rPr>
              <a:pPr/>
              <a:t>3</a:t>
            </a:fld>
            <a:endParaRPr lang="lv-LV" altLang="lv-LV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101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 smtClean="0"/>
          </a:p>
          <a:p>
            <a:endParaRPr lang="lv-LV" altLang="lv-LV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794CCAE-04E5-4359-934B-31D514BFB996}" type="slidenum">
              <a:rPr lang="lv-LV" altLang="lv-LV">
                <a:solidFill>
                  <a:prstClr val="black"/>
                </a:solidFill>
              </a:rPr>
              <a:pPr/>
              <a:t>4</a:t>
            </a:fld>
            <a:endParaRPr lang="lv-LV" altLang="lv-LV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898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794CCAE-04E5-4359-934B-31D514BFB996}" type="slidenum">
              <a:rPr lang="lv-LV" altLang="lv-LV">
                <a:solidFill>
                  <a:prstClr val="black"/>
                </a:solidFill>
              </a:rPr>
              <a:pPr/>
              <a:t>5</a:t>
            </a:fld>
            <a:endParaRPr lang="lv-LV" altLang="lv-LV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127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 smtClean="0"/>
          </a:p>
          <a:p>
            <a:endParaRPr lang="lv-LV" altLang="lv-LV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794CCAE-04E5-4359-934B-31D514BFB996}" type="slidenum">
              <a:rPr lang="lv-LV" altLang="lv-LV">
                <a:solidFill>
                  <a:prstClr val="black"/>
                </a:solidFill>
              </a:rPr>
              <a:pPr/>
              <a:t>6</a:t>
            </a:fld>
            <a:endParaRPr lang="lv-LV" altLang="lv-LV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465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794CCAE-04E5-4359-934B-31D514BFB996}" type="slidenum">
              <a:rPr lang="lv-LV" altLang="lv-LV">
                <a:solidFill>
                  <a:prstClr val="black"/>
                </a:solidFill>
              </a:rPr>
              <a:pPr/>
              <a:t>7</a:t>
            </a:fld>
            <a:endParaRPr lang="lv-LV" altLang="lv-LV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2271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794CCAE-04E5-4359-934B-31D514BFB996}" type="slidenum">
              <a:rPr lang="lv-LV" altLang="lv-LV">
                <a:solidFill>
                  <a:prstClr val="black"/>
                </a:solidFill>
              </a:rPr>
              <a:pPr/>
              <a:t>12</a:t>
            </a:fld>
            <a:endParaRPr lang="lv-LV" altLang="lv-LV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440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2411760" y="4086200"/>
            <a:ext cx="5760640" cy="854968"/>
          </a:xfrm>
        </p:spPr>
        <p:txBody>
          <a:bodyPr/>
          <a:lstStyle>
            <a:lvl1pPr>
              <a:defR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r>
              <a:rPr lang="en-US" dirty="0" smtClean="0"/>
              <a:t>PREZENTĀCIJAS NOSAUKUMS,</a:t>
            </a:r>
            <a:br>
              <a:rPr lang="en-US" dirty="0" smtClean="0"/>
            </a:br>
            <a:r>
              <a:rPr lang="en-US" dirty="0" smtClean="0"/>
              <a:t>JA NEPIECIEŠAMS OTRA RINDA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0" hasCustomPrompt="1"/>
          </p:nvPr>
        </p:nvSpPr>
        <p:spPr>
          <a:xfrm>
            <a:off x="2411759" y="5013176"/>
            <a:ext cx="5760641" cy="360363"/>
          </a:xfrm>
        </p:spPr>
        <p:txBody>
          <a:bodyPr>
            <a:noAutofit/>
          </a:bodyPr>
          <a:lstStyle>
            <a:lvl1pPr marL="0" indent="0" algn="ctr">
              <a:buNone/>
              <a:defRPr sz="160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pPr lvl="0"/>
            <a:r>
              <a:rPr lang="en-US" dirty="0" smtClean="0"/>
              <a:t>(IZSTRĀDĀTĀJS, GADS, CITA INFORMĀCIJA).</a:t>
            </a:r>
          </a:p>
        </p:txBody>
      </p:sp>
      <p:pic>
        <p:nvPicPr>
          <p:cNvPr id="5" name="Picture 2" descr="C:\Users\Nauris\Desktop\divkrāsu versija-1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4040777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6005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3B15DD3D-9907-441B-A040-B906EC9EF571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20595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1427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E76C-22DB-4F4B-A8E1-C38E60385F9C}" type="datetime1">
              <a:rPr lang="lv-LV" smtClean="0">
                <a:solidFill>
                  <a:prstClr val="black">
                    <a:tint val="75000"/>
                  </a:prstClr>
                </a:solidFill>
              </a:rPr>
              <a:t>30.03.2016</a:t>
            </a:fld>
            <a:endParaRPr lang="lv-L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>
                <a:solidFill>
                  <a:prstClr val="black">
                    <a:tint val="75000"/>
                  </a:prstClr>
                </a:solidFill>
              </a:rPr>
              <a:t>Pārresoru koordinācijas centrs</a:t>
            </a:r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67544" y="620736"/>
            <a:ext cx="5688632" cy="432000"/>
          </a:xfrm>
        </p:spPr>
        <p:txBody>
          <a:bodyPr>
            <a:normAutofit/>
          </a:bodyPr>
          <a:lstStyle>
            <a:lvl1pPr algn="l">
              <a:defRPr sz="2200" b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pic>
        <p:nvPicPr>
          <p:cNvPr id="8" name="Picture 2" descr="C:\Users\Nauris\Desktop\divkrāsu versija-1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9170" y="72480"/>
            <a:ext cx="2424467" cy="8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487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>
              <a:defRPr/>
            </a:pPr>
            <a:endParaRPr lang="lv-LV" sz="1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59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CFF382AF-8723-4546-822D-A9DA4B085F14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158517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83DA5D62-829B-4BC8-AFA0-54EF488B70C8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550356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79A11C01-4FBC-4D2D-8AD6-E1E0C8D196A1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423681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C046E844-C923-47C4-BD36-F863519FC1F4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665027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5748BCA9-0635-41E5-A443-28F413AF337E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105303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C9697803-B514-485E-B0F6-18AE76F63691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39533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D02A8-88CB-459C-9C8C-C79C80960A37}" type="datetime1">
              <a:rPr lang="lv-LV" smtClean="0">
                <a:solidFill>
                  <a:prstClr val="black">
                    <a:tint val="75000"/>
                  </a:prstClr>
                </a:solidFill>
              </a:rPr>
              <a:t>30.03.2016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 smtClean="0">
                <a:solidFill>
                  <a:prstClr val="black">
                    <a:tint val="75000"/>
                  </a:prstClr>
                </a:solidFill>
              </a:rPr>
              <a:t>Pārresoru koordinācijas centrs</a:t>
            </a:r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464FB-6FA6-4E80-ACB1-F4B9846AA373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894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2600" kern="1200">
          <a:solidFill>
            <a:srgbClr val="D3900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text styles</a:t>
            </a:r>
          </a:p>
          <a:p>
            <a:pPr lvl="1"/>
            <a:r>
              <a:rPr lang="en-US" altLang="lv-LV" smtClean="0"/>
              <a:t>Second level</a:t>
            </a:r>
          </a:p>
          <a:p>
            <a:pPr lvl="2"/>
            <a:r>
              <a:rPr lang="en-US" altLang="lv-LV" smtClean="0"/>
              <a:t>Third level</a:t>
            </a:r>
          </a:p>
          <a:p>
            <a:pPr lvl="3"/>
            <a:r>
              <a:rPr lang="en-US" altLang="lv-LV" smtClean="0"/>
              <a:t>Fourth level</a:t>
            </a:r>
          </a:p>
          <a:p>
            <a:pPr lvl="4"/>
            <a:r>
              <a:rPr lang="en-US" altLang="lv-LV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Times New Roman" pitchFamily="16" charset="0"/>
                <a:cs typeface="Arial" charset="0"/>
              </a:defRPr>
            </a:lvl1pPr>
          </a:lstStyle>
          <a:p>
            <a:pPr defTabSz="938213" fontAlgn="base">
              <a:spcBef>
                <a:spcPct val="0"/>
              </a:spcBef>
              <a:spcAft>
                <a:spcPct val="0"/>
              </a:spcAft>
              <a:defRPr/>
            </a:pPr>
            <a:fld id="{847DF051-9AFF-49CA-95C6-6D9A34AF7F2C}" type="slidenum">
              <a:rPr lang="en-US" altLang="lv-LV"/>
              <a:pPr defTabSz="93821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98751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284984"/>
            <a:ext cx="7772400" cy="960442"/>
          </a:xfrm>
        </p:spPr>
        <p:txBody>
          <a:bodyPr>
            <a:normAutofit fontScale="90000"/>
          </a:bodyPr>
          <a:lstStyle/>
          <a:p>
            <a:r>
              <a:rPr lang="lv-LV" dirty="0"/>
              <a:t>Nacionālā attīstības plāna </a:t>
            </a:r>
            <a:br>
              <a:rPr lang="lv-LV" dirty="0"/>
            </a:br>
            <a:r>
              <a:rPr lang="lv-LV" dirty="0"/>
              <a:t>2014.-2020.gadam īstenošanas </a:t>
            </a:r>
            <a:r>
              <a:rPr lang="lv-LV" dirty="0" smtClean="0"/>
              <a:t>gaita un </a:t>
            </a:r>
            <a:r>
              <a:rPr lang="lv-LV" dirty="0"/>
              <a:t>resursu izlietojums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755576" y="5373216"/>
            <a:ext cx="7772400" cy="639762"/>
          </a:xfrm>
        </p:spPr>
        <p:txBody>
          <a:bodyPr>
            <a:noAutofit/>
          </a:bodyPr>
          <a:lstStyle/>
          <a:p>
            <a:pPr marL="45720" algn="r">
              <a:spcBef>
                <a:spcPts val="0"/>
              </a:spcBef>
              <a:spcAft>
                <a:spcPts val="0"/>
              </a:spcAft>
            </a:pPr>
            <a:r>
              <a:rPr lang="lv-LV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Pēteris Vilks</a:t>
            </a:r>
          </a:p>
          <a:p>
            <a:pPr marL="45720" algn="r">
              <a:spcBef>
                <a:spcPts val="0"/>
              </a:spcBef>
              <a:spcAft>
                <a:spcPts val="0"/>
              </a:spcAft>
            </a:pPr>
            <a:r>
              <a:rPr lang="lv-LV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Pārresoru</a:t>
            </a:r>
            <a:r>
              <a:rPr lang="lv-LV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koordinācijas centra </a:t>
            </a:r>
            <a:r>
              <a:rPr lang="lv-LV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vadītājs</a:t>
            </a:r>
            <a:endParaRPr lang="lv-LV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" algn="r">
              <a:spcBef>
                <a:spcPts val="0"/>
              </a:spcBef>
              <a:spcAft>
                <a:spcPts val="0"/>
              </a:spcAft>
            </a:pPr>
            <a:r>
              <a:rPr lang="lv-LV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www.pkc.gov.lv</a:t>
            </a:r>
            <a:endParaRPr lang="lv-LV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" algn="r">
              <a:spcBef>
                <a:spcPts val="0"/>
              </a:spcBef>
              <a:spcAft>
                <a:spcPts val="0"/>
              </a:spcAft>
            </a:pPr>
            <a:r>
              <a:rPr lang="lv-LV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pkc@pkc.mk.gov.lv</a:t>
            </a:r>
            <a:endParaRPr lang="lv-LV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lv-LV" sz="1600" dirty="0"/>
          </a:p>
        </p:txBody>
      </p:sp>
    </p:spTree>
    <p:extLst>
      <p:ext uri="{BB962C8B-B14F-4D97-AF65-F5344CB8AC3E}">
        <p14:creationId xmlns:p14="http://schemas.microsoft.com/office/powerpoint/2010/main" val="152879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010" y="476672"/>
            <a:ext cx="6840760" cy="1066799"/>
          </a:xfrm>
        </p:spPr>
        <p:txBody>
          <a:bodyPr>
            <a:normAutofit/>
          </a:bodyPr>
          <a:lstStyle/>
          <a:p>
            <a:r>
              <a:rPr lang="lv-LV" sz="2000" dirty="0">
                <a:solidFill>
                  <a:srgbClr val="404040"/>
                </a:solidFill>
              </a:rPr>
              <a:t>Valsts budžeta resursu </a:t>
            </a:r>
            <a:r>
              <a:rPr lang="lv-LV" sz="2000" dirty="0" smtClean="0">
                <a:solidFill>
                  <a:srgbClr val="404040"/>
                </a:solidFill>
              </a:rPr>
              <a:t>piešķīrums, </a:t>
            </a:r>
            <a:r>
              <a:rPr lang="lv-LV" sz="2000" dirty="0">
                <a:solidFill>
                  <a:srgbClr val="404040"/>
                </a:solidFill>
              </a:rPr>
              <a:t>milj. euro </a:t>
            </a:r>
            <a:br>
              <a:rPr lang="lv-LV" sz="2000" dirty="0">
                <a:solidFill>
                  <a:srgbClr val="404040"/>
                </a:solidFill>
              </a:rPr>
            </a:br>
            <a:r>
              <a:rPr lang="lv-LV" sz="2000" dirty="0" smtClean="0">
                <a:solidFill>
                  <a:srgbClr val="404040"/>
                </a:solidFill>
              </a:rPr>
              <a:t>Izaugsmi atbalstošas teritorijas</a:t>
            </a:r>
            <a:endParaRPr lang="lv-LV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>
          <a:xfrm>
            <a:off x="8172400" y="6324600"/>
            <a:ext cx="666800" cy="304800"/>
          </a:xfrm>
        </p:spPr>
        <p:txBody>
          <a:bodyPr/>
          <a:lstStyle/>
          <a:p>
            <a:pPr>
              <a:defRPr/>
            </a:pPr>
            <a:fld id="{5748BCA9-0635-41E5-A443-28F413AF337E}" type="slidenum">
              <a:rPr lang="en-US" altLang="lv-LV" smtClean="0"/>
              <a:pPr>
                <a:defRPr/>
              </a:pPr>
              <a:t>10</a:t>
            </a:fld>
            <a:endParaRPr lang="en-US" altLang="lv-LV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16832"/>
            <a:ext cx="7172325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564904"/>
            <a:ext cx="13144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308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>
          <a:xfrm>
            <a:off x="8460432" y="6324600"/>
            <a:ext cx="378768" cy="304800"/>
          </a:xfrm>
        </p:spPr>
        <p:txBody>
          <a:bodyPr/>
          <a:lstStyle/>
          <a:p>
            <a:pPr>
              <a:defRPr/>
            </a:pPr>
            <a:fld id="{5748BCA9-0635-41E5-A443-28F413AF337E}" type="slidenum">
              <a:rPr lang="en-US" altLang="lv-LV" smtClean="0"/>
              <a:pPr>
                <a:defRPr/>
              </a:pPr>
              <a:t>11</a:t>
            </a:fld>
            <a:endParaRPr lang="en-US" altLang="lv-LV" dirty="0"/>
          </a:p>
        </p:txBody>
      </p:sp>
      <p:sp>
        <p:nvSpPr>
          <p:cNvPr id="6" name="Rectangle 5"/>
          <p:cNvSpPr/>
          <p:nvPr/>
        </p:nvSpPr>
        <p:spPr>
          <a:xfrm>
            <a:off x="2195736" y="332655"/>
            <a:ext cx="61206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Izaugsmi </a:t>
            </a:r>
            <a:r>
              <a:rPr lang="lv-LV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atbalstošas teritorijas</a:t>
            </a:r>
          </a:p>
          <a:p>
            <a:r>
              <a:rPr lang="lv-LV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2016</a:t>
            </a:r>
            <a:r>
              <a:rPr lang="lv-LV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.–2018.g. (trīs gadiem</a:t>
            </a:r>
            <a:r>
              <a:rPr lang="lv-LV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lv-LV" sz="20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6884175"/>
              </p:ext>
            </p:extLst>
          </p:nvPr>
        </p:nvGraphicFramePr>
        <p:xfrm>
          <a:off x="611560" y="1700808"/>
          <a:ext cx="7920880" cy="34371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392289"/>
                <a:gridCol w="1528591"/>
              </a:tblGrid>
              <a:tr h="544628">
                <a:tc>
                  <a:txBody>
                    <a:bodyPr/>
                    <a:lstStyle/>
                    <a:p>
                      <a:pPr marL="0" marR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Uz</a:t>
                      </a:r>
                      <a:r>
                        <a:rPr lang="lv-LV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NAP attiecināmie </a:t>
                      </a:r>
                      <a:r>
                        <a:rPr lang="lv-LV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Valsts</a:t>
                      </a:r>
                      <a:r>
                        <a:rPr lang="lv-LV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budžeta izdevumi </a:t>
                      </a:r>
                      <a:endParaRPr lang="lv-LV" sz="140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Summa, milj. euro  </a:t>
                      </a:r>
                    </a:p>
                  </a:txBody>
                  <a:tcPr/>
                </a:tc>
              </a:tr>
              <a:tr h="319468">
                <a:tc>
                  <a:txBody>
                    <a:bodyPr/>
                    <a:lstStyle/>
                    <a:p>
                      <a:r>
                        <a:rPr lang="lv-LV" sz="1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Valsts ugunsdzēsības un glābšanas dienesta materiāltehniskās bāzes pilnveidošana (IeM)</a:t>
                      </a:r>
                      <a:endParaRPr lang="lv-LV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1,1</a:t>
                      </a:r>
                      <a:endParaRPr lang="lv-LV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lv-LV" sz="1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Dotācija zaudējumu segšanai sabiedriskā transporta pakalpojumu sniedzējiem  (SM)</a:t>
                      </a:r>
                      <a:endParaRPr lang="lv-LV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6,3</a:t>
                      </a:r>
                      <a:endParaRPr lang="lv-LV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lv-LV" sz="1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Kompensācijas reģionālajām pasta piegādēm (SM)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6,0</a:t>
                      </a:r>
                      <a:endParaRPr lang="lv-LV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lv-LV" sz="1600" b="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Latvijas Nacionālā mākslas muzeja darbības nodrošināšana pēc rekonstrukcijas (KM)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3,4 </a:t>
                      </a:r>
                      <a:endParaRPr lang="lv-LV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447549">
                <a:tc>
                  <a:txBody>
                    <a:bodyPr/>
                    <a:lstStyle/>
                    <a:p>
                      <a:r>
                        <a:rPr lang="lv-LV" sz="1600" b="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Specializēto ugunsdzēsības autocisternu un degvielas iegādei (ZM)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1,1</a:t>
                      </a:r>
                      <a:endParaRPr lang="lv-LV" sz="1600" b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44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3"/>
          </p:nvPr>
        </p:nvSpPr>
        <p:spPr bwMode="auto">
          <a:xfrm>
            <a:off x="8448675" y="6324600"/>
            <a:ext cx="390525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919F84C-3BA0-4D63-B7E8-652029B0A31C}" type="slidenum">
              <a:rPr lang="en-US" altLang="lv-LV" smtClean="0"/>
              <a:pPr/>
              <a:t>12</a:t>
            </a:fld>
            <a:endParaRPr lang="en-US" altLang="lv-LV" smtClean="0"/>
          </a:p>
        </p:txBody>
      </p:sp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1932384" y="520154"/>
            <a:ext cx="6096000" cy="1036638"/>
          </a:xfrm>
        </p:spPr>
        <p:txBody>
          <a:bodyPr/>
          <a:lstStyle/>
          <a:p>
            <a:r>
              <a:rPr lang="lv-LV" altLang="lv-LV" sz="2000" dirty="0" smtClean="0">
                <a:solidFill>
                  <a:srgbClr val="404040"/>
                </a:solidFill>
              </a:rPr>
              <a:t>Budžeta izdevumu sasaiste ar NAP2020</a:t>
            </a:r>
          </a:p>
        </p:txBody>
      </p:sp>
      <p:sp>
        <p:nvSpPr>
          <p:cNvPr id="14340" name="Title 1"/>
          <p:cNvSpPr txBox="1">
            <a:spLocks/>
          </p:cNvSpPr>
          <p:nvPr/>
        </p:nvSpPr>
        <p:spPr bwMode="auto">
          <a:xfrm>
            <a:off x="3566864" y="1668587"/>
            <a:ext cx="5076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charset="0"/>
              <a:buChar char="•"/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762000" indent="-292100">
              <a:spcBef>
                <a:spcPct val="20000"/>
              </a:spcBef>
              <a:buFont typeface="Arial" charset="0"/>
              <a:buChar char="–"/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1173163" indent="-233363">
              <a:spcBef>
                <a:spcPct val="20000"/>
              </a:spcBef>
              <a:buFont typeface="Arial" charset="0"/>
              <a:buChar char="•"/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43063" indent="-233363">
              <a:spcBef>
                <a:spcPct val="20000"/>
              </a:spcBef>
              <a:buFont typeface="Arial" charset="0"/>
              <a:buChar char="–"/>
              <a:defRPr sz="1900">
                <a:solidFill>
                  <a:schemeClr val="tx1"/>
                </a:solidFill>
                <a:latin typeface="Times New Roman" pitchFamily="18" charset="0"/>
              </a:defRPr>
            </a:lvl4pPr>
            <a:lvl5pPr marL="2112963" indent="-233363">
              <a:spcBef>
                <a:spcPct val="20000"/>
              </a:spcBef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938213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lv-LV" altLang="lv-LV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NAP2020 = ES fondi + JPI + </a:t>
            </a:r>
            <a:r>
              <a:rPr lang="lv-LV" altLang="lv-LV" sz="1600" b="1" i="1" dirty="0" smtClean="0">
                <a:solidFill>
                  <a:srgbClr val="7F7F7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bāze?</a:t>
            </a:r>
          </a:p>
        </p:txBody>
      </p:sp>
      <p:sp>
        <p:nvSpPr>
          <p:cNvPr id="14341" name="Content Placeholder 2"/>
          <p:cNvSpPr txBox="1">
            <a:spLocks/>
          </p:cNvSpPr>
          <p:nvPr/>
        </p:nvSpPr>
        <p:spPr bwMode="auto">
          <a:xfrm>
            <a:off x="3633539" y="2187699"/>
            <a:ext cx="51149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 marL="285750" indent="-285750">
              <a:spcBef>
                <a:spcPct val="20000"/>
              </a:spcBef>
              <a:buFont typeface="Arial" charset="0"/>
              <a:buChar char="•"/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762000" indent="-292100">
              <a:spcBef>
                <a:spcPct val="20000"/>
              </a:spcBef>
              <a:buFont typeface="Arial" charset="0"/>
              <a:buChar char="–"/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1173163" indent="-233363">
              <a:spcBef>
                <a:spcPct val="20000"/>
              </a:spcBef>
              <a:buFont typeface="Arial" charset="0"/>
              <a:buChar char="•"/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43063" indent="-233363">
              <a:spcBef>
                <a:spcPct val="20000"/>
              </a:spcBef>
              <a:buFont typeface="Arial" charset="0"/>
              <a:buChar char="–"/>
              <a:defRPr sz="1900">
                <a:solidFill>
                  <a:schemeClr val="tx1"/>
                </a:solidFill>
                <a:latin typeface="Times New Roman" pitchFamily="18" charset="0"/>
              </a:defRPr>
            </a:lvl4pPr>
            <a:lvl5pPr marL="2112963" indent="-233363">
              <a:spcBef>
                <a:spcPct val="20000"/>
              </a:spcBef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938213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lv-LV" altLang="lv-LV" sz="14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 fondu plānošanas dokumenti</a:t>
            </a:r>
          </a:p>
          <a:p>
            <a:pPr defTabSz="938213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lv-LV" altLang="lv-LV" sz="14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Jaunās politikas iniciatīvas</a:t>
            </a:r>
          </a:p>
          <a:p>
            <a:pPr defTabSz="938213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lv-LV" altLang="lv-LV" sz="1400" b="1" i="1" dirty="0" smtClean="0">
                <a:solidFill>
                  <a:srgbClr val="7F7F7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Budžeta bāzes izdevumi?</a:t>
            </a:r>
          </a:p>
          <a:p>
            <a:pPr defTabSz="938213" eaLnBrk="0" fontAlgn="base" hangingPunct="0">
              <a:spcBef>
                <a:spcPct val="0"/>
              </a:spcBef>
              <a:spcAft>
                <a:spcPts val="600"/>
              </a:spcAft>
            </a:pPr>
            <a:endParaRPr lang="lv-LV" altLang="lv-LV" sz="1400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defTabSz="938213" eaLnBrk="0" fontAlgn="base" hangingPunct="0">
              <a:lnSpc>
                <a:spcPct val="70000"/>
              </a:lnSpc>
              <a:spcBef>
                <a:spcPts val="600"/>
              </a:spcBef>
              <a:spcAft>
                <a:spcPts val="1200"/>
              </a:spcAft>
            </a:pPr>
            <a:endParaRPr lang="lv-LV" altLang="lv-LV" sz="1400" dirty="0" smtClean="0">
              <a:solidFill>
                <a:srgbClr val="37609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defTabSz="938213" eaLnBrk="0" fontAlgn="base" hangingPunct="0">
              <a:lnSpc>
                <a:spcPct val="70000"/>
              </a:lnSpc>
              <a:spcBef>
                <a:spcPts val="600"/>
              </a:spcBef>
              <a:spcAft>
                <a:spcPts val="1200"/>
              </a:spcAft>
            </a:pPr>
            <a:endParaRPr lang="lv-LV" altLang="lv-LV" sz="1400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27584" y="3324125"/>
            <a:ext cx="7124700" cy="3057203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000"/>
              </a:spcAft>
            </a:pPr>
            <a:endParaRPr lang="lv-LV" altLang="lv-LV" sz="1800" dirty="0" smtClean="0"/>
          </a:p>
          <a:p>
            <a:pPr>
              <a:spcBef>
                <a:spcPct val="0"/>
              </a:spcBef>
              <a:spcAft>
                <a:spcPts val="1000"/>
              </a:spcAft>
            </a:pPr>
            <a:r>
              <a:rPr lang="lv-LV" altLang="lv-LV" sz="1800" b="1" dirty="0" smtClean="0"/>
              <a:t> Budžeta izdevumu efektivitāte un bāžu pārskatīšana:</a:t>
            </a:r>
          </a:p>
          <a:p>
            <a:pPr>
              <a:spcBef>
                <a:spcPct val="0"/>
              </a:spcBef>
              <a:spcAft>
                <a:spcPts val="1000"/>
              </a:spcAft>
              <a:buFont typeface="Arial" charset="0"/>
              <a:buAutoNum type="arabicParenR"/>
            </a:pPr>
            <a:r>
              <a:rPr lang="lv-LV" altLang="lv-LV" sz="1800" b="1" dirty="0" smtClean="0"/>
              <a:t> cik tērējam, lai sniegtu dažādus publiskos pakalpojumus (no bāzes izdevumiem izrietošus) un cik lielā mērā publiskie pakalpojumi ietekmē virzību uz NAP2020 mērķu un rezultātu sasniegšanu?</a:t>
            </a:r>
          </a:p>
          <a:p>
            <a:pPr>
              <a:spcBef>
                <a:spcPct val="0"/>
              </a:spcBef>
              <a:spcAft>
                <a:spcPts val="1000"/>
              </a:spcAft>
              <a:buFont typeface="Arial" charset="0"/>
              <a:buAutoNum type="arabicParenR"/>
            </a:pPr>
            <a:r>
              <a:rPr lang="lv-LV" altLang="lv-LV" sz="1800" b="1" dirty="0" smtClean="0"/>
              <a:t>budžeta </a:t>
            </a:r>
            <a:r>
              <a:rPr lang="lv-LV" altLang="lv-LV" sz="1800" b="1" dirty="0"/>
              <a:t>bāzes izdevumu pamatotība un efektivitāte nav tikusi sistemātiski izvērtēta un </a:t>
            </a:r>
            <a:r>
              <a:rPr lang="lv-LV" altLang="lv-LV" sz="1800" b="1" dirty="0" smtClean="0"/>
              <a:t>pārbaudīta.</a:t>
            </a:r>
          </a:p>
          <a:p>
            <a:pPr>
              <a:spcBef>
                <a:spcPct val="0"/>
              </a:spcBef>
              <a:spcAft>
                <a:spcPts val="1000"/>
              </a:spcAft>
              <a:buFont typeface="Arial" charset="0"/>
              <a:buAutoNum type="arabicParenR"/>
            </a:pPr>
            <a:r>
              <a:rPr lang="lv-LV" altLang="lv-LV" sz="1800" b="1" dirty="0" smtClean="0"/>
              <a:t>vai </a:t>
            </a:r>
            <a:r>
              <a:rPr lang="lv-LV" altLang="lv-LV" sz="1800" b="1" dirty="0"/>
              <a:t>iztērētie līdzekļi iespējami efektīvi sasniedz attiecīgo politiku mērķus? </a:t>
            </a:r>
          </a:p>
          <a:p>
            <a:pPr>
              <a:spcBef>
                <a:spcPct val="0"/>
              </a:spcBef>
              <a:spcAft>
                <a:spcPts val="1000"/>
              </a:spcAft>
              <a:buFont typeface="Arial" charset="0"/>
              <a:buAutoNum type="arabicParenR"/>
            </a:pPr>
            <a:endParaRPr lang="lv-LV" altLang="lv-LV" sz="1800" b="1" dirty="0" smtClean="0">
              <a:solidFill>
                <a:srgbClr val="FF0000"/>
              </a:solidFill>
            </a:endParaRPr>
          </a:p>
          <a:p>
            <a:pPr marL="0" lvl="1" indent="0">
              <a:buFont typeface="Arial" charset="0"/>
              <a:buNone/>
            </a:pPr>
            <a:endParaRPr lang="lv-LV" altLang="lv-LV" sz="1800" dirty="0" smtClean="0"/>
          </a:p>
          <a:p>
            <a:pPr marL="0" lvl="1" indent="0">
              <a:buFont typeface="Arial" charset="0"/>
              <a:buNone/>
            </a:pPr>
            <a:endParaRPr lang="lv-LV" altLang="lv-LV" sz="1800" dirty="0" smtClean="0"/>
          </a:p>
        </p:txBody>
      </p:sp>
    </p:spTree>
    <p:extLst>
      <p:ext uri="{BB962C8B-B14F-4D97-AF65-F5344CB8AC3E}">
        <p14:creationId xmlns:p14="http://schemas.microsoft.com/office/powerpoint/2010/main" val="150739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 altLang="lv-LV" smtClean="0"/>
          </a:p>
        </p:txBody>
      </p:sp>
      <p:sp>
        <p:nvSpPr>
          <p:cNvPr id="56323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altLang="lv-LV" smtClean="0"/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49B3A13-6532-42C6-A602-C97D0B705935}" type="slidenum">
              <a:rPr lang="en-US" altLang="lv-LV" smtClean="0"/>
              <a:pPr/>
              <a:t>13</a:t>
            </a:fld>
            <a:endParaRPr lang="en-US" altLang="lv-LV" smtClean="0"/>
          </a:p>
        </p:txBody>
      </p:sp>
      <p:sp>
        <p:nvSpPr>
          <p:cNvPr id="7" name="Rectangle 6"/>
          <p:cNvSpPr/>
          <p:nvPr/>
        </p:nvSpPr>
        <p:spPr>
          <a:xfrm>
            <a:off x="655638" y="2419350"/>
            <a:ext cx="2667000" cy="5746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v-LV" b="1" dirty="0">
                <a:solidFill>
                  <a:srgbClr val="1F497D"/>
                </a:solidFill>
              </a:rPr>
              <a:t>NAP </a:t>
            </a:r>
            <a:r>
              <a:rPr lang="lv-LV" b="1" dirty="0" smtClean="0">
                <a:solidFill>
                  <a:srgbClr val="1F497D"/>
                </a:solidFill>
              </a:rPr>
              <a:t>rādītājs 1- politikas rezultāts</a:t>
            </a:r>
            <a:endParaRPr lang="lv-LV" b="1" dirty="0">
              <a:solidFill>
                <a:srgbClr val="1F497D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9763" y="4040188"/>
            <a:ext cx="2665412" cy="600075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v-LV" b="1" dirty="0">
                <a:solidFill>
                  <a:srgbClr val="1F497D"/>
                </a:solidFill>
              </a:rPr>
              <a:t>NAP </a:t>
            </a:r>
            <a:r>
              <a:rPr lang="lv-LV" b="1" dirty="0" smtClean="0">
                <a:solidFill>
                  <a:srgbClr val="1F497D"/>
                </a:solidFill>
              </a:rPr>
              <a:t>rādītājs 2- politikas rezultāts</a:t>
            </a:r>
            <a:endParaRPr lang="lv-LV" b="1" dirty="0">
              <a:solidFill>
                <a:srgbClr val="1F497D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94238" y="2706688"/>
            <a:ext cx="2624137" cy="11493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v-LV" sz="1400" b="1" dirty="0">
                <a:solidFill>
                  <a:srgbClr val="1F497D"/>
                </a:solidFill>
                <a:cs typeface="Times New Roman" panose="02020603050405020304" pitchFamily="18" charset="0"/>
              </a:rPr>
              <a:t>Zemākā funkcionāli neatkarīgā izmaksu vienība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00125" y="2984500"/>
            <a:ext cx="1944688" cy="5746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v-LV" sz="1400" dirty="0">
                <a:solidFill>
                  <a:srgbClr val="1F497D"/>
                </a:solidFill>
                <a:cs typeface="Times New Roman" panose="02020603050405020304" pitchFamily="18" charset="0"/>
              </a:rPr>
              <a:t>Darbības rezultāts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318375" y="2697163"/>
            <a:ext cx="1430338" cy="11493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v-LV" sz="1400" b="1" dirty="0">
                <a:solidFill>
                  <a:srgbClr val="1F497D"/>
                </a:solidFill>
                <a:cs typeface="Times New Roman" panose="02020603050405020304" pitchFamily="18" charset="0"/>
              </a:rPr>
              <a:t>Izdevumi</a:t>
            </a:r>
          </a:p>
        </p:txBody>
      </p:sp>
      <p:sp>
        <p:nvSpPr>
          <p:cNvPr id="12" name="Right Arrow 11"/>
          <p:cNvSpPr/>
          <p:nvPr/>
        </p:nvSpPr>
        <p:spPr>
          <a:xfrm rot="10800000">
            <a:off x="3203575" y="3224213"/>
            <a:ext cx="1223963" cy="242887"/>
          </a:xfrm>
          <a:prstGeom prst="rightArrow">
            <a:avLst>
              <a:gd name="adj1" fmla="val 50000"/>
              <a:gd name="adj2" fmla="val 4803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>
              <a:solidFill>
                <a:prstClr val="white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 rot="9426897">
            <a:off x="3014663" y="4483100"/>
            <a:ext cx="2354262" cy="242888"/>
          </a:xfrm>
          <a:prstGeom prst="rightArrow">
            <a:avLst>
              <a:gd name="adj1" fmla="val 50000"/>
              <a:gd name="adj2" fmla="val 48035"/>
            </a:avLst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>
              <a:solidFill>
                <a:prstClr val="white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 rot="10800000">
            <a:off x="1776413" y="2873375"/>
            <a:ext cx="242887" cy="24130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>
              <a:solidFill>
                <a:prstClr val="white"/>
              </a:solidFill>
            </a:endParaRPr>
          </a:p>
        </p:txBody>
      </p:sp>
      <p:sp>
        <p:nvSpPr>
          <p:cNvPr id="15" name="Equal 14"/>
          <p:cNvSpPr/>
          <p:nvPr/>
        </p:nvSpPr>
        <p:spPr>
          <a:xfrm>
            <a:off x="7173913" y="3221038"/>
            <a:ext cx="288925" cy="346075"/>
          </a:xfrm>
          <a:prstGeom prst="mathEqua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00125" y="4640263"/>
            <a:ext cx="1944688" cy="574675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v-LV" sz="1400" dirty="0">
                <a:solidFill>
                  <a:srgbClr val="1F497D"/>
                </a:solidFill>
                <a:cs typeface="Times New Roman" panose="02020603050405020304" pitchFamily="18" charset="0"/>
              </a:rPr>
              <a:t>Darbības rezultāts</a:t>
            </a:r>
          </a:p>
        </p:txBody>
      </p:sp>
      <p:sp>
        <p:nvSpPr>
          <p:cNvPr id="17" name="Down Arrow 16"/>
          <p:cNvSpPr/>
          <p:nvPr/>
        </p:nvSpPr>
        <p:spPr>
          <a:xfrm rot="10800000">
            <a:off x="1800225" y="4497388"/>
            <a:ext cx="242888" cy="24130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94238" y="2132013"/>
            <a:ext cx="4054475" cy="5746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v-LV" b="1" dirty="0">
                <a:solidFill>
                  <a:srgbClr val="C00000"/>
                </a:solidFill>
                <a:cs typeface="Times New Roman" panose="02020603050405020304" pitchFamily="18" charset="0"/>
              </a:rPr>
              <a:t>Budžeta programma/apakšprogramma</a:t>
            </a:r>
          </a:p>
        </p:txBody>
      </p:sp>
      <p:sp>
        <p:nvSpPr>
          <p:cNvPr id="56337" name="Title 1"/>
          <p:cNvSpPr txBox="1">
            <a:spLocks/>
          </p:cNvSpPr>
          <p:nvPr/>
        </p:nvSpPr>
        <p:spPr bwMode="auto">
          <a:xfrm>
            <a:off x="2067653" y="633412"/>
            <a:ext cx="6184900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charset="0"/>
              <a:buChar char="•"/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762000" indent="-292100">
              <a:spcBef>
                <a:spcPct val="20000"/>
              </a:spcBef>
              <a:buFont typeface="Arial" charset="0"/>
              <a:buChar char="–"/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1173163" indent="-233363">
              <a:spcBef>
                <a:spcPct val="20000"/>
              </a:spcBef>
              <a:buFont typeface="Arial" charset="0"/>
              <a:buChar char="•"/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43063" indent="-233363">
              <a:spcBef>
                <a:spcPct val="20000"/>
              </a:spcBef>
              <a:buFont typeface="Arial" charset="0"/>
              <a:buChar char="–"/>
              <a:defRPr sz="1900">
                <a:solidFill>
                  <a:schemeClr val="tx1"/>
                </a:solidFill>
                <a:latin typeface="Times New Roman" pitchFamily="18" charset="0"/>
              </a:defRPr>
            </a:lvl4pPr>
            <a:lvl5pPr marL="2112963" indent="-233363">
              <a:spcBef>
                <a:spcPct val="20000"/>
              </a:spcBef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938213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lv-LV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Valsts budžeta bāzes izdevumu attiecināšanas uzskaites modelis</a:t>
            </a:r>
            <a:endParaRPr lang="lv-LV" altLang="lv-LV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13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 fondu budžeta plūsmas prognoze, milj. </a:t>
            </a:r>
            <a:r>
              <a:rPr lang="lv-LV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euro</a:t>
            </a:r>
            <a:endParaRPr lang="lv-LV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>
          <a:xfrm>
            <a:off x="8460432" y="6324599"/>
            <a:ext cx="378768" cy="333727"/>
          </a:xfrm>
        </p:spPr>
        <p:txBody>
          <a:bodyPr/>
          <a:lstStyle/>
          <a:p>
            <a:pPr>
              <a:defRPr/>
            </a:pPr>
            <a:fld id="{5748BCA9-0635-41E5-A443-28F413AF337E}" type="slidenum">
              <a:rPr lang="en-US" altLang="lv-LV" smtClean="0"/>
              <a:pPr>
                <a:defRPr/>
              </a:pPr>
              <a:t>14</a:t>
            </a:fld>
            <a:endParaRPr lang="en-US" altLang="lv-LV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21" y="1301155"/>
            <a:ext cx="8262989" cy="486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71600" y="6381328"/>
            <a:ext cx="7128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Avots: Finanšu ministrija, 22.03.2016.</a:t>
            </a:r>
            <a:endParaRPr lang="lv-LV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7185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565057"/>
            <a:ext cx="6096000" cy="1066799"/>
          </a:xfrm>
        </p:spPr>
        <p:txBody>
          <a:bodyPr>
            <a:normAutofit/>
          </a:bodyPr>
          <a:lstStyle/>
          <a:p>
            <a:r>
              <a:rPr lang="lv-LV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NAP2020 </a:t>
            </a:r>
            <a:r>
              <a:rPr lang="lv-LV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uzraudzība un novērtēšana</a:t>
            </a:r>
            <a:endParaRPr lang="lv-LV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>
          <a:xfrm>
            <a:off x="8388424" y="6324600"/>
            <a:ext cx="450776" cy="344760"/>
          </a:xfrm>
        </p:spPr>
        <p:txBody>
          <a:bodyPr/>
          <a:lstStyle/>
          <a:p>
            <a:pPr>
              <a:defRPr/>
            </a:pPr>
            <a:fld id="{5748BCA9-0635-41E5-A443-28F413AF337E}" type="slidenum">
              <a:rPr lang="en-US" altLang="lv-LV" smtClean="0"/>
              <a:pPr>
                <a:defRPr/>
              </a:pPr>
              <a:t>15</a:t>
            </a:fld>
            <a:endParaRPr lang="en-US" altLang="lv-LV"/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693912" y="1916832"/>
            <a:ext cx="7992888" cy="4122792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lv-LV"/>
            </a:defPPr>
            <a:lvl1pPr marL="0" algn="r" defTabSz="914400" rtl="0" eaLnBrk="1" latinLnBrk="0" hangingPunct="1">
              <a:defRPr sz="1000" kern="1200">
                <a:solidFill>
                  <a:srgbClr val="898989"/>
                </a:solidFill>
                <a:latin typeface="Verdana" pitchFamily="34" charset="0"/>
                <a:ea typeface="+mn-ea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bg2">
                  <a:lumMod val="25000"/>
                </a:schemeClr>
              </a:buClr>
            </a:pPr>
            <a:endParaRPr lang="lv-LV" sz="1800" b="1" u="sng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buClr>
                <a:schemeClr val="bg2">
                  <a:lumMod val="25000"/>
                </a:schemeClr>
              </a:buClr>
            </a:pPr>
            <a:endParaRPr lang="lv-LV" sz="1800" b="1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buClr>
                <a:schemeClr val="bg2">
                  <a:lumMod val="25000"/>
                </a:schemeClr>
              </a:buClr>
            </a:pPr>
            <a:endParaRPr lang="lv-LV" sz="1800" b="1" u="sng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buClr>
                <a:schemeClr val="bg2">
                  <a:lumMod val="25000"/>
                </a:schemeClr>
              </a:buClr>
            </a:pPr>
            <a:endParaRPr lang="lv-LV" sz="1800" b="1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buClr>
                <a:schemeClr val="bg2">
                  <a:lumMod val="25000"/>
                </a:schemeClr>
              </a:buClr>
            </a:pPr>
            <a:r>
              <a:rPr lang="lv-LV" sz="18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Vidējā termiņa novērtējums  2017. gadā</a:t>
            </a:r>
            <a:endParaRPr lang="lv-LV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buClr>
                <a:schemeClr val="bg2">
                  <a:lumMod val="25000"/>
                </a:schemeClr>
              </a:buClr>
            </a:pPr>
            <a:r>
              <a:rPr lang="lv-LV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marL="45720" algn="just">
              <a:buClr>
                <a:schemeClr val="bg2">
                  <a:lumMod val="25000"/>
                </a:schemeClr>
              </a:buClr>
            </a:pPr>
            <a:r>
              <a:rPr lang="lv-LV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</a:t>
            </a:r>
            <a:r>
              <a:rPr lang="lv-LV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ai veiktu izmaiņas NAP2020 rīcības virzienos/ finanšu korekcijas 2018.–2020.g. un sagatavotu sākotnējos priekšlikumus NAP2027, kā arī izvirzītu pamatojumu un iespējamās nacionālās intereses nākamajam ES fondu plānošanas periodam</a:t>
            </a:r>
          </a:p>
          <a:p>
            <a:pPr marL="45720" algn="just">
              <a:buClr>
                <a:schemeClr val="bg2">
                  <a:lumMod val="25000"/>
                </a:schemeClr>
              </a:buClr>
            </a:pPr>
            <a:endParaRPr lang="lv-LV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" algn="just">
              <a:buClr>
                <a:schemeClr val="bg2">
                  <a:lumMod val="25000"/>
                </a:schemeClr>
              </a:buClr>
            </a:pPr>
            <a:r>
              <a:rPr lang="lv-LV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Izmantojot:</a:t>
            </a:r>
          </a:p>
          <a:p>
            <a:pPr marL="331470" indent="-285750" algn="just">
              <a:buClr>
                <a:schemeClr val="bg2">
                  <a:lumMod val="25000"/>
                </a:schemeClr>
              </a:buClr>
              <a:buFontTx/>
              <a:buChar char="-"/>
            </a:pPr>
            <a:r>
              <a:rPr lang="lv-LV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jaunākos datus;</a:t>
            </a:r>
          </a:p>
          <a:p>
            <a:pPr marL="331470" indent="-285750" algn="just">
              <a:buClr>
                <a:schemeClr val="bg2">
                  <a:lumMod val="25000"/>
                </a:schemeClr>
              </a:buClr>
              <a:buFontTx/>
              <a:buChar char="-"/>
            </a:pPr>
            <a:r>
              <a:rPr lang="lv-LV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ministriju pamatnostādņu un plānu vidējā termiņa novērtējumus;</a:t>
            </a:r>
          </a:p>
          <a:p>
            <a:pPr marL="45720" algn="just">
              <a:buClr>
                <a:schemeClr val="bg2">
                  <a:lumMod val="25000"/>
                </a:schemeClr>
              </a:buClr>
            </a:pPr>
            <a:r>
              <a:rPr lang="lv-LV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 sabiedriskas diskusijas. </a:t>
            </a:r>
            <a:endParaRPr lang="lv-LV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" algn="just">
              <a:buClr>
                <a:schemeClr val="bg2">
                  <a:lumMod val="25000"/>
                </a:schemeClr>
              </a:buClr>
            </a:pPr>
            <a:endParaRPr lang="lv-LV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" algn="just">
              <a:buClr>
                <a:schemeClr val="bg2">
                  <a:lumMod val="25000"/>
                </a:schemeClr>
              </a:buClr>
            </a:pPr>
            <a:r>
              <a:rPr lang="lv-LV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Izvērtējot iespējas </a:t>
            </a:r>
            <a:r>
              <a:rPr lang="lv-LV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atbilstoši nacionālajām </a:t>
            </a:r>
            <a:r>
              <a:rPr lang="lv-LV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interesēm papildināt vidējā termiņa plānošanas dokumentus ar ANO Ilgtspējīgas attīstības mērķiem.</a:t>
            </a:r>
          </a:p>
          <a:p>
            <a:pPr marL="45720" algn="just">
              <a:buClr>
                <a:schemeClr val="bg2">
                  <a:lumMod val="25000"/>
                </a:schemeClr>
              </a:buClr>
            </a:pPr>
            <a:r>
              <a:rPr lang="lv-LV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(Pieņemti ANO 2015.g. septembrī sasniegšanai līdz 2030.gadam)</a:t>
            </a:r>
          </a:p>
          <a:p>
            <a:pPr marL="45720" algn="just">
              <a:buClr>
                <a:schemeClr val="bg2">
                  <a:lumMod val="25000"/>
                </a:schemeClr>
              </a:buClr>
            </a:pPr>
            <a:endParaRPr lang="lv-LV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" algn="just">
              <a:buClr>
                <a:schemeClr val="bg2">
                  <a:lumMod val="25000"/>
                </a:schemeClr>
              </a:buClr>
            </a:pPr>
            <a:endParaRPr lang="lv-LV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" algn="just">
              <a:buClr>
                <a:schemeClr val="bg2">
                  <a:lumMod val="25000"/>
                </a:schemeClr>
              </a:buClr>
            </a:pPr>
            <a:endParaRPr lang="lv-LV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" algn="just">
              <a:buClr>
                <a:schemeClr val="bg2">
                  <a:lumMod val="25000"/>
                </a:schemeClr>
              </a:buClr>
            </a:pPr>
            <a:endParaRPr lang="lv-LV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" algn="just">
              <a:buClr>
                <a:schemeClr val="bg2">
                  <a:lumMod val="25000"/>
                </a:schemeClr>
              </a:buClr>
            </a:pPr>
            <a:endParaRPr lang="lv-LV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85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85800" y="3435350"/>
            <a:ext cx="7772400" cy="914400"/>
          </a:xfrm>
        </p:spPr>
        <p:txBody>
          <a:bodyPr/>
          <a:lstStyle/>
          <a:p>
            <a:r>
              <a:rPr lang="lv-LV" altLang="lv-LV" sz="2300" b="1" smtClean="0">
                <a:solidFill>
                  <a:srgbClr val="B92521"/>
                </a:solidFill>
              </a:rPr>
              <a:t>Paldies!</a:t>
            </a:r>
          </a:p>
        </p:txBody>
      </p:sp>
      <p:sp>
        <p:nvSpPr>
          <p:cNvPr id="4301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66738" y="5092700"/>
            <a:ext cx="7772400" cy="1390650"/>
          </a:xfrm>
        </p:spPr>
        <p:txBody>
          <a:bodyPr/>
          <a:lstStyle/>
          <a:p>
            <a:r>
              <a:rPr lang="lv-LV" altLang="lv-LV" smtClean="0"/>
              <a:t> </a:t>
            </a:r>
          </a:p>
          <a:p>
            <a:endParaRPr lang="lv-LV" altLang="lv-LV" smtClean="0"/>
          </a:p>
          <a:p>
            <a:r>
              <a:rPr lang="lv-LV" altLang="lv-LV" smtClean="0"/>
              <a:t>www.pkc.gov.lv</a:t>
            </a:r>
          </a:p>
          <a:p>
            <a:r>
              <a:rPr lang="lv-LV" altLang="lv-LV" smtClean="0"/>
              <a:t>pkc@pkc.mk.gov.lv</a:t>
            </a:r>
          </a:p>
        </p:txBody>
      </p:sp>
    </p:spTree>
    <p:extLst>
      <p:ext uri="{BB962C8B-B14F-4D97-AF65-F5344CB8AC3E}">
        <p14:creationId xmlns:p14="http://schemas.microsoft.com/office/powerpoint/2010/main" val="236222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3602253-36DC-4211-BA50-96810278523D}" type="slidenum">
              <a:rPr lang="en-US" altLang="lv-LV" smtClean="0"/>
              <a:pPr/>
              <a:t>2</a:t>
            </a:fld>
            <a:endParaRPr lang="en-US" altLang="lv-LV" smtClean="0"/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400050" y="2344738"/>
            <a:ext cx="34385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382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v-LV" altLang="lv-LV" sz="1400" b="1" dirty="0" smtClean="0">
                <a:solidFill>
                  <a:srgbClr val="404040"/>
                </a:solidFill>
                <a:latin typeface="Verdana" pitchFamily="34" charset="0"/>
                <a:cs typeface="Arial" charset="0"/>
              </a:rPr>
              <a:t>Latvijas ilgtspējīgas attīstības stratēģija līdz 2030. gadam</a:t>
            </a:r>
            <a:br>
              <a:rPr lang="lv-LV" altLang="lv-LV" sz="1400" b="1" dirty="0" smtClean="0">
                <a:solidFill>
                  <a:srgbClr val="404040"/>
                </a:solidFill>
                <a:latin typeface="Verdana" pitchFamily="34" charset="0"/>
                <a:cs typeface="Arial" charset="0"/>
              </a:rPr>
            </a:br>
            <a:r>
              <a:rPr lang="lv-LV" altLang="lv-LV" sz="1400" b="1" dirty="0" smtClean="0">
                <a:solidFill>
                  <a:srgbClr val="404040"/>
                </a:solidFill>
                <a:latin typeface="Verdana" pitchFamily="34" charset="0"/>
                <a:cs typeface="Arial" charset="0"/>
              </a:rPr>
              <a:t/>
            </a:r>
            <a:br>
              <a:rPr lang="lv-LV" altLang="lv-LV" sz="1400" b="1" dirty="0" smtClean="0">
                <a:solidFill>
                  <a:srgbClr val="404040"/>
                </a:solidFill>
                <a:latin typeface="Verdana" pitchFamily="34" charset="0"/>
                <a:cs typeface="Arial" charset="0"/>
              </a:rPr>
            </a:br>
            <a:endParaRPr lang="lv-LV" altLang="lv-LV" sz="1200" b="1" dirty="0" smtClean="0">
              <a:solidFill>
                <a:srgbClr val="404040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2292" name="Rectangle 8"/>
          <p:cNvSpPr>
            <a:spLocks noChangeArrowheads="1"/>
          </p:cNvSpPr>
          <p:nvPr/>
        </p:nvSpPr>
        <p:spPr bwMode="auto">
          <a:xfrm>
            <a:off x="400050" y="3476625"/>
            <a:ext cx="2952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382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v-LV" altLang="lv-LV" sz="1400" b="1" smtClean="0">
                <a:solidFill>
                  <a:srgbClr val="C00000"/>
                </a:solidFill>
                <a:latin typeface="Verdana" pitchFamily="34" charset="0"/>
                <a:cs typeface="Arial" charset="0"/>
              </a:rPr>
              <a:t>Nacionālais attīstības plāns 2014.–2020. gadam </a:t>
            </a:r>
            <a:endParaRPr lang="lv-LV" altLang="lv-LV" sz="1200" b="1" smtClean="0">
              <a:solidFill>
                <a:srgbClr val="C00000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2293" name="Rectangle 9"/>
          <p:cNvSpPr>
            <a:spLocks noChangeArrowheads="1"/>
          </p:cNvSpPr>
          <p:nvPr/>
        </p:nvSpPr>
        <p:spPr bwMode="auto">
          <a:xfrm>
            <a:off x="400050" y="5334000"/>
            <a:ext cx="3209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382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v-LV" altLang="lv-LV" sz="1400" b="1" smtClean="0">
                <a:solidFill>
                  <a:srgbClr val="404040"/>
                </a:solidFill>
                <a:latin typeface="Verdana" pitchFamily="34" charset="0"/>
                <a:cs typeface="Arial" charset="0"/>
              </a:rPr>
              <a:t>Valdības deklarācija</a:t>
            </a:r>
            <a:endParaRPr lang="lv-LV" altLang="lv-LV" sz="1200" b="1" smtClean="0">
              <a:solidFill>
                <a:srgbClr val="404040"/>
              </a:solidFill>
              <a:latin typeface="Verdana" pitchFamily="34" charset="0"/>
              <a:cs typeface="Arial" charset="0"/>
            </a:endParaRPr>
          </a:p>
        </p:txBody>
      </p:sp>
      <p:pic>
        <p:nvPicPr>
          <p:cNvPr id="12294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00488" y="2109788"/>
            <a:ext cx="4943475" cy="3987800"/>
          </a:xfrm>
        </p:spPr>
      </p:pic>
      <p:grpSp>
        <p:nvGrpSpPr>
          <p:cNvPr id="12295" name="Group 11"/>
          <p:cNvGrpSpPr>
            <a:grpSpLocks/>
          </p:cNvGrpSpPr>
          <p:nvPr/>
        </p:nvGrpSpPr>
        <p:grpSpPr bwMode="auto">
          <a:xfrm flipH="1">
            <a:off x="3630613" y="2070100"/>
            <a:ext cx="279400" cy="3987800"/>
            <a:chOff x="5210175" y="2057400"/>
            <a:chExt cx="333375" cy="291524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5543550" y="2057400"/>
              <a:ext cx="0" cy="2915240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5210175" y="4972640"/>
              <a:ext cx="333375" cy="0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5210175" y="2057400"/>
              <a:ext cx="333375" cy="0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6" name="Isosceles Triangle 15"/>
          <p:cNvSpPr/>
          <p:nvPr/>
        </p:nvSpPr>
        <p:spPr>
          <a:xfrm rot="16200000">
            <a:off x="3227388" y="3662362"/>
            <a:ext cx="490538" cy="119063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3821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lv-LV" sz="1700">
              <a:solidFill>
                <a:prstClr val="white"/>
              </a:solidFill>
            </a:endParaRPr>
          </a:p>
        </p:txBody>
      </p:sp>
      <p:sp>
        <p:nvSpPr>
          <p:cNvPr id="12297" name="Title 1"/>
          <p:cNvSpPr txBox="1">
            <a:spLocks/>
          </p:cNvSpPr>
          <p:nvPr/>
        </p:nvSpPr>
        <p:spPr bwMode="auto">
          <a:xfrm>
            <a:off x="1981994" y="548680"/>
            <a:ext cx="50673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charset="0"/>
              <a:buChar char="•"/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762000" indent="-292100">
              <a:spcBef>
                <a:spcPct val="20000"/>
              </a:spcBef>
              <a:buFont typeface="Arial" charset="0"/>
              <a:buChar char="–"/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1173163" indent="-233363">
              <a:spcBef>
                <a:spcPct val="20000"/>
              </a:spcBef>
              <a:buFont typeface="Arial" charset="0"/>
              <a:buChar char="•"/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43063" indent="-233363">
              <a:spcBef>
                <a:spcPct val="20000"/>
              </a:spcBef>
              <a:buFont typeface="Arial" charset="0"/>
              <a:buChar char="–"/>
              <a:defRPr sz="1900">
                <a:solidFill>
                  <a:schemeClr val="tx1"/>
                </a:solidFill>
                <a:latin typeface="Times New Roman" pitchFamily="18" charset="0"/>
              </a:defRPr>
            </a:lvl4pPr>
            <a:lvl5pPr marL="2112963" indent="-233363">
              <a:spcBef>
                <a:spcPct val="20000"/>
              </a:spcBef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38213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lv-LV" altLang="lv-LV" sz="2000" b="1" dirty="0" smtClean="0">
                <a:solidFill>
                  <a:srgbClr val="40404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Valsts attīstības plānošana</a:t>
            </a:r>
          </a:p>
        </p:txBody>
      </p:sp>
      <p:sp>
        <p:nvSpPr>
          <p:cNvPr id="12298" name="Rectangle 9"/>
          <p:cNvSpPr>
            <a:spLocks noChangeArrowheads="1"/>
          </p:cNvSpPr>
          <p:nvPr/>
        </p:nvSpPr>
        <p:spPr bwMode="auto">
          <a:xfrm>
            <a:off x="420688" y="4457700"/>
            <a:ext cx="3209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382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v-LV" altLang="lv-LV" sz="1400" b="1" smtClean="0">
                <a:solidFill>
                  <a:srgbClr val="404040"/>
                </a:solidFill>
                <a:latin typeface="Verdana" pitchFamily="34" charset="0"/>
                <a:cs typeface="Arial" charset="0"/>
              </a:rPr>
              <a:t>Nozaru politikas plānošanas dokumenti</a:t>
            </a:r>
            <a:endParaRPr lang="lv-LV" altLang="lv-LV" sz="1200" b="1" smtClean="0">
              <a:solidFill>
                <a:srgbClr val="404040"/>
              </a:solidFill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85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3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19A3FEB-2E96-41D6-90DD-C884C7589CCD}" type="slidenum">
              <a:rPr lang="en-US" altLang="lv-LV" smtClean="0"/>
              <a:pPr/>
              <a:t>3</a:t>
            </a:fld>
            <a:endParaRPr lang="en-US" altLang="lv-LV" smtClean="0"/>
          </a:p>
        </p:txBody>
      </p:sp>
      <p:pic>
        <p:nvPicPr>
          <p:cNvPr id="133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1562100"/>
            <a:ext cx="5053013" cy="459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itle 1"/>
          <p:cNvSpPr txBox="1">
            <a:spLocks/>
          </p:cNvSpPr>
          <p:nvPr/>
        </p:nvSpPr>
        <p:spPr bwMode="auto">
          <a:xfrm>
            <a:off x="2051720" y="381000"/>
            <a:ext cx="5930230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762000" indent="-292100">
              <a:spcBef>
                <a:spcPct val="20000"/>
              </a:spcBef>
              <a:buFont typeface="Arial" charset="0"/>
              <a:buChar char="–"/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1173163" indent="-233363">
              <a:spcBef>
                <a:spcPct val="20000"/>
              </a:spcBef>
              <a:buFont typeface="Arial" charset="0"/>
              <a:buChar char="•"/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43063" indent="-233363">
              <a:spcBef>
                <a:spcPct val="20000"/>
              </a:spcBef>
              <a:buFont typeface="Arial" charset="0"/>
              <a:buChar char="–"/>
              <a:defRPr sz="1900">
                <a:solidFill>
                  <a:schemeClr val="tx1"/>
                </a:solidFill>
                <a:latin typeface="Times New Roman" pitchFamily="18" charset="0"/>
              </a:defRPr>
            </a:lvl4pPr>
            <a:lvl5pPr marL="2112963" indent="-233363">
              <a:spcBef>
                <a:spcPct val="20000"/>
              </a:spcBef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938213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lv-LV" altLang="lv-LV" sz="2000" b="1" dirty="0">
                <a:solidFill>
                  <a:srgbClr val="40404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Progress attīstības plānošanas mērķu sasniegšanā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133600" y="1571625"/>
            <a:ext cx="2638425" cy="3714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lv-LV" altLang="lv-LV" sz="2000" dirty="0" smtClean="0">
                <a:solidFill>
                  <a:prstClr val="white">
                    <a:lumMod val="85000"/>
                  </a:prstClr>
                </a:solidFill>
              </a:rPr>
              <a:t>Budžeta izdevumu sasaiste ar NAP2020</a:t>
            </a:r>
          </a:p>
        </p:txBody>
      </p:sp>
    </p:spTree>
    <p:extLst>
      <p:ext uri="{BB962C8B-B14F-4D97-AF65-F5344CB8AC3E}">
        <p14:creationId xmlns:p14="http://schemas.microsoft.com/office/powerpoint/2010/main" val="291781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88840"/>
            <a:ext cx="7556882" cy="385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Slide Number Placeholder 5"/>
          <p:cNvSpPr>
            <a:spLocks noGrp="1"/>
          </p:cNvSpPr>
          <p:nvPr>
            <p:ph type="sldNum" sz="quarter" idx="13"/>
          </p:nvPr>
        </p:nvSpPr>
        <p:spPr bwMode="auto">
          <a:xfrm>
            <a:off x="8448675" y="6324600"/>
            <a:ext cx="390525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919F84C-3BA0-4D63-B7E8-652029B0A31C}" type="slidenum">
              <a:rPr lang="en-US" altLang="lv-LV" smtClean="0"/>
              <a:pPr/>
              <a:t>4</a:t>
            </a:fld>
            <a:endParaRPr lang="en-US" altLang="lv-LV" smtClean="0"/>
          </a:p>
        </p:txBody>
      </p:sp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1835696" y="404664"/>
            <a:ext cx="5760640" cy="1036638"/>
          </a:xfrm>
        </p:spPr>
        <p:txBody>
          <a:bodyPr>
            <a:normAutofit/>
          </a:bodyPr>
          <a:lstStyle/>
          <a:p>
            <a:pPr algn="ctr"/>
            <a:r>
              <a:rPr lang="lv-LV" altLang="lv-LV" sz="2000" dirty="0">
                <a:solidFill>
                  <a:srgbClr val="404040"/>
                </a:solidFill>
              </a:rPr>
              <a:t>Resursi NAP2020 īstenošanai</a:t>
            </a:r>
          </a:p>
        </p:txBody>
      </p:sp>
      <p:sp>
        <p:nvSpPr>
          <p:cNvPr id="14340" name="Title 1"/>
          <p:cNvSpPr txBox="1">
            <a:spLocks/>
          </p:cNvSpPr>
          <p:nvPr/>
        </p:nvSpPr>
        <p:spPr bwMode="auto">
          <a:xfrm>
            <a:off x="2281436" y="1340768"/>
            <a:ext cx="648072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charset="0"/>
              <a:buChar char="•"/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762000" indent="-292100">
              <a:spcBef>
                <a:spcPct val="20000"/>
              </a:spcBef>
              <a:buFont typeface="Arial" charset="0"/>
              <a:buChar char="–"/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1173163" indent="-233363">
              <a:spcBef>
                <a:spcPct val="20000"/>
              </a:spcBef>
              <a:buFont typeface="Arial" charset="0"/>
              <a:buChar char="•"/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43063" indent="-233363">
              <a:spcBef>
                <a:spcPct val="20000"/>
              </a:spcBef>
              <a:buFont typeface="Arial" charset="0"/>
              <a:buChar char="–"/>
              <a:defRPr sz="1900">
                <a:solidFill>
                  <a:schemeClr val="tx1"/>
                </a:solidFill>
                <a:latin typeface="Times New Roman" pitchFamily="18" charset="0"/>
              </a:defRPr>
            </a:lvl4pPr>
            <a:lvl5pPr marL="2112963" indent="-233363">
              <a:spcBef>
                <a:spcPct val="20000"/>
              </a:spcBef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93821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lv-LV" altLang="lv-LV" sz="16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NAP2020 = ES fondi + JPI*</a:t>
            </a:r>
            <a:endParaRPr lang="lv-LV" altLang="lv-LV" sz="1600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6021288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*Jaunās politikas iniciatīvas, kas attiecas uz NAP2020, kā arī neatliekamie pasākumi, nodokļu izmaiņas, līdzekļi neparedzētiem gadījumiem (daļēji) </a:t>
            </a:r>
            <a:endParaRPr lang="lv-LV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89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3"/>
          </p:nvPr>
        </p:nvSpPr>
        <p:spPr bwMode="auto">
          <a:xfrm>
            <a:off x="8448675" y="6324600"/>
            <a:ext cx="390525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919F84C-3BA0-4D63-B7E8-652029B0A31C}" type="slidenum">
              <a:rPr lang="en-US" altLang="lv-LV" smtClean="0"/>
              <a:pPr/>
              <a:t>5</a:t>
            </a:fld>
            <a:endParaRPr lang="en-US" altLang="lv-LV" smtClean="0"/>
          </a:p>
        </p:txBody>
      </p:sp>
      <p:sp>
        <p:nvSpPr>
          <p:cNvPr id="9" name="Title 4"/>
          <p:cNvSpPr>
            <a:spLocks noGrp="1"/>
          </p:cNvSpPr>
          <p:nvPr>
            <p:ph type="title"/>
          </p:nvPr>
        </p:nvSpPr>
        <p:spPr>
          <a:xfrm>
            <a:off x="1907704" y="548680"/>
            <a:ext cx="6912768" cy="864096"/>
          </a:xfrm>
        </p:spPr>
        <p:txBody>
          <a:bodyPr>
            <a:noAutofit/>
          </a:bodyPr>
          <a:lstStyle/>
          <a:p>
            <a:pPr lvl="1" algn="l">
              <a:spcBef>
                <a:spcPts val="0"/>
              </a:spcBef>
            </a:pPr>
            <a:r>
              <a:rPr lang="lv-LV" sz="2000" b="1" kern="1200" dirty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Valsts budžeta resursu </a:t>
            </a:r>
            <a:r>
              <a:rPr lang="lv-LV" sz="2000" b="1" kern="1200" dirty="0" smtClean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piešķīrums, milj. euro</a:t>
            </a:r>
            <a:r>
              <a:rPr lang="lv-LV" sz="2000" b="1" kern="1200" dirty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lv-LV" sz="2000" b="1" kern="1200" dirty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lv-LV" sz="2000" b="1" kern="1200" dirty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Tautsaimniecības izaugsmei 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832" y="1981229"/>
            <a:ext cx="7992887" cy="2815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797152"/>
            <a:ext cx="1368152" cy="1695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482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3"/>
          </p:nvPr>
        </p:nvSpPr>
        <p:spPr bwMode="auto">
          <a:xfrm>
            <a:off x="8448675" y="6324600"/>
            <a:ext cx="390525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919F84C-3BA0-4D63-B7E8-652029B0A31C}" type="slidenum">
              <a:rPr lang="en-US" altLang="lv-LV" smtClean="0"/>
              <a:pPr/>
              <a:t>6</a:t>
            </a:fld>
            <a:endParaRPr lang="en-US" altLang="lv-LV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514419"/>
            <a:ext cx="6096000" cy="1036642"/>
          </a:xfrm>
        </p:spPr>
        <p:txBody>
          <a:bodyPr>
            <a:normAutofit/>
          </a:bodyPr>
          <a:lstStyle/>
          <a:p>
            <a:r>
              <a:rPr lang="lv-LV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Tautsaimniecības izaugsme</a:t>
            </a:r>
            <a:br>
              <a:rPr lang="lv-LV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lv-LV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2016.–2018.g. (trīs gadiem)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91680" y="836712"/>
            <a:ext cx="7016567" cy="694877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endParaRPr lang="lv-LV" sz="240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79298306"/>
              </p:ext>
            </p:extLst>
          </p:nvPr>
        </p:nvGraphicFramePr>
        <p:xfrm>
          <a:off x="601034" y="1988840"/>
          <a:ext cx="8136904" cy="321920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614463"/>
                <a:gridCol w="2522441"/>
              </a:tblGrid>
              <a:tr h="486137">
                <a:tc>
                  <a:txBody>
                    <a:bodyPr/>
                    <a:lstStyle/>
                    <a:p>
                      <a:r>
                        <a:rPr lang="lv-LV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Uz</a:t>
                      </a:r>
                      <a:r>
                        <a:rPr lang="lv-LV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NAP attiecināmie </a:t>
                      </a:r>
                      <a:r>
                        <a:rPr lang="lv-LV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Valsts</a:t>
                      </a:r>
                      <a:r>
                        <a:rPr lang="lv-LV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budžeta izdevumi </a:t>
                      </a:r>
                      <a:endParaRPr lang="lv-LV" sz="14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Summa, milj.</a:t>
                      </a:r>
                      <a:r>
                        <a:rPr lang="lv-LV" sz="12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euro</a:t>
                      </a:r>
                      <a:endParaRPr lang="lv-LV" sz="12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543330">
                <a:tc>
                  <a:txBody>
                    <a:bodyPr/>
                    <a:lstStyle/>
                    <a:p>
                      <a:r>
                        <a:rPr lang="lv-LV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Nodokļu sloga pārnešana – PB pētījums (FM)</a:t>
                      </a:r>
                      <a:endParaRPr lang="lv-LV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0,3*</a:t>
                      </a:r>
                      <a:endParaRPr lang="lv-LV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34316">
                <a:tc>
                  <a:txBody>
                    <a:bodyPr/>
                    <a:lstStyle/>
                    <a:p>
                      <a:r>
                        <a:rPr lang="lv-LV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Ēnu ekonomikas apkarošana (FM)</a:t>
                      </a:r>
                      <a:endParaRPr lang="lv-LV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3,6</a:t>
                      </a:r>
                      <a:endParaRPr lang="lv-LV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34316">
                <a:tc>
                  <a:txBody>
                    <a:bodyPr/>
                    <a:lstStyle/>
                    <a:p>
                      <a:r>
                        <a:rPr lang="lv-LV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Noziedzīgi iegūtu līdzekļu legalizācijas novēršanas dienesta kapacitātes stiprināšana (Prokuratūra) </a:t>
                      </a:r>
                      <a:endParaRPr lang="lv-LV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0,6</a:t>
                      </a:r>
                      <a:endParaRPr lang="lv-LV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34316">
                <a:tc>
                  <a:txBody>
                    <a:bodyPr/>
                    <a:lstStyle/>
                    <a:p>
                      <a:r>
                        <a:rPr lang="lv-LV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Drošības sistēma tiesās (TM)</a:t>
                      </a:r>
                      <a:endParaRPr lang="lv-LV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0,5</a:t>
                      </a:r>
                      <a:endParaRPr lang="lv-LV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34316">
                <a:tc>
                  <a:txBody>
                    <a:bodyPr/>
                    <a:lstStyle/>
                    <a:p>
                      <a:r>
                        <a:rPr lang="lv-LV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Ventspils</a:t>
                      </a:r>
                      <a:r>
                        <a:rPr lang="lv-LV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augstskola – Irbenes radioteleskops (IZM)</a:t>
                      </a:r>
                      <a:endParaRPr lang="lv-LV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1,0</a:t>
                      </a:r>
                      <a:endParaRPr lang="lv-LV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34316">
                <a:tc>
                  <a:txBody>
                    <a:bodyPr/>
                    <a:lstStyle/>
                    <a:p>
                      <a:r>
                        <a:rPr lang="lv-LV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Rēzeknes</a:t>
                      </a:r>
                      <a:r>
                        <a:rPr lang="lv-LV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augstskola –  </a:t>
                      </a:r>
                      <a:r>
                        <a:rPr lang="lv-LV" sz="1400" baseline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datorlaboratorijas</a:t>
                      </a:r>
                      <a:r>
                        <a:rPr lang="lv-LV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(IZM)</a:t>
                      </a:r>
                      <a:endParaRPr lang="lv-LV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0,08</a:t>
                      </a:r>
                      <a:endParaRPr lang="lv-LV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34316">
                <a:tc>
                  <a:txBody>
                    <a:bodyPr/>
                    <a:lstStyle/>
                    <a:p>
                      <a:pPr algn="r"/>
                      <a:endParaRPr lang="lv-LV" sz="1200" baseline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 Tikai 2016.gadā</a:t>
                      </a:r>
                      <a:endParaRPr lang="lv-LV" sz="12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251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3"/>
          </p:nvPr>
        </p:nvSpPr>
        <p:spPr bwMode="auto">
          <a:xfrm>
            <a:off x="8448675" y="6324600"/>
            <a:ext cx="390525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919F84C-3BA0-4D63-B7E8-652029B0A31C}" type="slidenum">
              <a:rPr lang="en-US" altLang="lv-LV" smtClean="0"/>
              <a:pPr/>
              <a:t>7</a:t>
            </a:fld>
            <a:endParaRPr lang="en-US" altLang="lv-LV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91680" y="836712"/>
            <a:ext cx="7016567" cy="694877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endParaRPr lang="lv-LV" sz="240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67486" y="548680"/>
            <a:ext cx="6840761" cy="1036642"/>
          </a:xfrm>
        </p:spPr>
        <p:txBody>
          <a:bodyPr>
            <a:noAutofit/>
          </a:bodyPr>
          <a:lstStyle/>
          <a:p>
            <a:pPr lvl="1" algn="l"/>
            <a:r>
              <a:rPr lang="lv-LV" sz="2000" b="1" kern="1200" dirty="0" smtClean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Valsts budžeta resursu piešķīrums, milj. euro </a:t>
            </a:r>
            <a:br>
              <a:rPr lang="lv-LV" sz="2000" b="1" kern="1200" dirty="0" smtClean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lv-LV" sz="2000" b="1" kern="1200" dirty="0" smtClean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Cilvēka </a:t>
            </a:r>
            <a:r>
              <a:rPr lang="lv-LV" sz="2000" b="1" kern="1200" dirty="0" err="1" smtClean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drošumspēja</a:t>
            </a:r>
            <a:r>
              <a:rPr lang="lv-LV" sz="2000" b="1" kern="1200" dirty="0" smtClean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lv-LV" sz="2000" b="1" kern="1200" dirty="0" smtClean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lv-LV" sz="20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16832"/>
            <a:ext cx="7055627" cy="424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941168"/>
            <a:ext cx="882402" cy="1093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450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9697803-B514-485E-B0F6-18AE76F63691}" type="slidenum">
              <a:rPr lang="en-US" altLang="lv-LV" smtClean="0"/>
              <a:pPr>
                <a:defRPr/>
              </a:pPr>
              <a:t>8</a:t>
            </a:fld>
            <a:endParaRPr lang="en-US" altLang="lv-LV"/>
          </a:p>
        </p:txBody>
      </p:sp>
      <p:sp>
        <p:nvSpPr>
          <p:cNvPr id="5" name="Rectangle 4"/>
          <p:cNvSpPr/>
          <p:nvPr/>
        </p:nvSpPr>
        <p:spPr>
          <a:xfrm>
            <a:off x="2195736" y="332655"/>
            <a:ext cx="65527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Cilvēka </a:t>
            </a:r>
            <a:r>
              <a:rPr lang="lv-LV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drošumspēja</a:t>
            </a:r>
            <a:endParaRPr lang="lv-LV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lv-LV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2016.–2018.g. (trīs gadiem)</a:t>
            </a:r>
          </a:p>
          <a:p>
            <a:r>
              <a:rPr lang="lv-LV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atalgojuma celšana ienākumu nevienlīdzības mazināšanai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7548451"/>
              </p:ext>
            </p:extLst>
          </p:nvPr>
        </p:nvGraphicFramePr>
        <p:xfrm>
          <a:off x="683568" y="2276872"/>
          <a:ext cx="7920880" cy="30885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392289"/>
                <a:gridCol w="1528591"/>
              </a:tblGrid>
              <a:tr h="544628">
                <a:tc>
                  <a:txBody>
                    <a:bodyPr/>
                    <a:lstStyle/>
                    <a:p>
                      <a:pPr marL="0" marR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Uz</a:t>
                      </a:r>
                      <a:r>
                        <a:rPr lang="lv-LV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NAP attiecināmie  </a:t>
                      </a:r>
                      <a:r>
                        <a:rPr lang="lv-LV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Valsts</a:t>
                      </a:r>
                      <a:r>
                        <a:rPr lang="lv-LV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budžeta izdevumi </a:t>
                      </a:r>
                      <a:endParaRPr lang="lv-LV" sz="160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Summa, milj. euro  </a:t>
                      </a:r>
                    </a:p>
                  </a:txBody>
                  <a:tcPr/>
                </a:tc>
              </a:tr>
              <a:tr h="319468">
                <a:tc>
                  <a:txBody>
                    <a:bodyPr/>
                    <a:lstStyle/>
                    <a:p>
                      <a:pPr algn="l" fontAlgn="ctr"/>
                      <a:r>
                        <a:rPr lang="lv-LV" sz="16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Probācijas </a:t>
                      </a:r>
                      <a:r>
                        <a:rPr lang="lv-LV" sz="16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dienests – algas (TM)</a:t>
                      </a:r>
                      <a:endParaRPr lang="lv-LV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0,3</a:t>
                      </a:r>
                      <a:endParaRPr lang="lv-LV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lv-LV" sz="16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Pedagogi – </a:t>
                      </a:r>
                      <a:r>
                        <a:rPr lang="lv-LV" sz="16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darba samaksas </a:t>
                      </a:r>
                      <a:r>
                        <a:rPr lang="lv-LV" sz="16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reformas (IZM)</a:t>
                      </a:r>
                      <a:endParaRPr lang="lv-LV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9,0</a:t>
                      </a:r>
                      <a:endParaRPr lang="lv-LV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lv-LV" sz="16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Ārstniecības personu un pārējo </a:t>
                      </a:r>
                      <a:r>
                        <a:rPr lang="lv-LV" sz="1600" kern="12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darbinieku</a:t>
                      </a:r>
                      <a:r>
                        <a:rPr lang="lv-LV" sz="16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veselības </a:t>
                      </a:r>
                      <a:r>
                        <a:rPr lang="lv-LV" sz="16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aprūpes </a:t>
                      </a:r>
                      <a:r>
                        <a:rPr lang="lv-LV" sz="16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sistēmā</a:t>
                      </a:r>
                      <a:r>
                        <a:rPr lang="lv-LV" sz="1600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– atlīdzības skalas izlīdzināšana (VM)</a:t>
                      </a:r>
                      <a:endParaRPr lang="lv-LV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30,0</a:t>
                      </a:r>
                      <a:endParaRPr lang="lv-LV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lv-LV" sz="16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Iekšlietu </a:t>
                      </a:r>
                      <a:r>
                        <a:rPr lang="lv-LV" sz="16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ministrijas </a:t>
                      </a:r>
                      <a:r>
                        <a:rPr lang="lv-LV" sz="16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sistēma</a:t>
                      </a:r>
                      <a:r>
                        <a:rPr lang="lv-LV" sz="1600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– algas (IeM)</a:t>
                      </a:r>
                      <a:endParaRPr lang="lv-LV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78,5</a:t>
                      </a:r>
                      <a:endParaRPr lang="lv-LV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447549">
                <a:tc>
                  <a:txBody>
                    <a:bodyPr/>
                    <a:lstStyle/>
                    <a:p>
                      <a:pPr algn="l" fontAlgn="ctr"/>
                      <a:r>
                        <a:rPr lang="lv-LV" sz="16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Ieslodzījumu </a:t>
                      </a:r>
                      <a:r>
                        <a:rPr lang="lv-LV" sz="16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vietu </a:t>
                      </a:r>
                      <a:r>
                        <a:rPr lang="lv-LV" sz="16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pārvalde</a:t>
                      </a:r>
                      <a:r>
                        <a:rPr lang="lv-LV" sz="1600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– algas (TM)</a:t>
                      </a:r>
                      <a:endParaRPr lang="lv-LV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12,2</a:t>
                      </a:r>
                      <a:endParaRPr lang="lv-LV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480749">
                <a:tc>
                  <a:txBody>
                    <a:bodyPr/>
                    <a:lstStyle/>
                    <a:p>
                      <a:pPr algn="l" fontAlgn="ctr"/>
                      <a:r>
                        <a:rPr lang="lv-LV" sz="16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Minimālās mēneša darba algas </a:t>
                      </a:r>
                      <a:r>
                        <a:rPr lang="lv-LV" sz="16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paaugstināšana</a:t>
                      </a:r>
                      <a:endParaRPr lang="lv-LV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9,0</a:t>
                      </a:r>
                      <a:endParaRPr lang="lv-LV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694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9697803-B514-485E-B0F6-18AE76F63691}" type="slidenum">
              <a:rPr lang="en-US" altLang="lv-LV" smtClean="0"/>
              <a:pPr>
                <a:defRPr/>
              </a:pPr>
              <a:t>9</a:t>
            </a:fld>
            <a:endParaRPr lang="en-US" altLang="lv-LV"/>
          </a:p>
        </p:txBody>
      </p:sp>
      <p:sp>
        <p:nvSpPr>
          <p:cNvPr id="5" name="Rectangle 4"/>
          <p:cNvSpPr/>
          <p:nvPr/>
        </p:nvSpPr>
        <p:spPr>
          <a:xfrm>
            <a:off x="2195736" y="332655"/>
            <a:ext cx="61206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Cilvēka </a:t>
            </a:r>
            <a:r>
              <a:rPr lang="lv-LV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drošumspēja</a:t>
            </a:r>
            <a:endParaRPr lang="lv-LV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lv-LV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2016.–2018.g. (trīs gadiem</a:t>
            </a:r>
            <a:r>
              <a:rPr lang="lv-LV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lv-LV" sz="20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1845637"/>
              </p:ext>
            </p:extLst>
          </p:nvPr>
        </p:nvGraphicFramePr>
        <p:xfrm>
          <a:off x="611560" y="1628800"/>
          <a:ext cx="7920880" cy="497119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392289"/>
                <a:gridCol w="1528591"/>
              </a:tblGrid>
              <a:tr h="544628">
                <a:tc>
                  <a:txBody>
                    <a:bodyPr/>
                    <a:lstStyle/>
                    <a:p>
                      <a:pPr marL="0" marR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Uz</a:t>
                      </a:r>
                      <a:r>
                        <a:rPr lang="lv-LV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NAP attiecināmie </a:t>
                      </a:r>
                      <a:r>
                        <a:rPr lang="lv-LV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Valsts</a:t>
                      </a:r>
                      <a:r>
                        <a:rPr lang="lv-LV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budžeta izdevumi </a:t>
                      </a:r>
                      <a:endParaRPr lang="lv-LV" sz="140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Summa, milj. euro  </a:t>
                      </a:r>
                    </a:p>
                  </a:txBody>
                  <a:tcPr/>
                </a:tc>
              </a:tr>
              <a:tr h="319468">
                <a:tc>
                  <a:txBody>
                    <a:bodyPr/>
                    <a:lstStyle/>
                    <a:p>
                      <a:r>
                        <a:rPr lang="lv-LV" sz="16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Goda ģimenes apliecības īstenošana (SIF)</a:t>
                      </a:r>
                      <a:endParaRPr lang="lv-LV" sz="1600" b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0,06</a:t>
                      </a: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lv-LV" sz="16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Valsts atbalsta sniegšanai pašvaldību pirmsskolas iestāžu rindu likvidēšanai – līdz 2016.g. 31.maijam (IZM)</a:t>
                      </a:r>
                      <a:endParaRPr lang="lv-LV" sz="1600" b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2,3</a:t>
                      </a: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lv-LV" sz="16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 prettiesiskām darbībām cietušo bērnu sociālajai rehabilitācijai institūcijās (LM)</a:t>
                      </a:r>
                      <a:endParaRPr lang="lv-LV" sz="1600" b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0,5</a:t>
                      </a: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lv-LV" sz="16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Bērnu uzticības tālruņa diennakts darbības nodrošināšana (LM)</a:t>
                      </a:r>
                      <a:endParaRPr lang="lv-LV" sz="1600" b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</a:t>
                      </a:r>
                      <a:r>
                        <a:rPr lang="lv-LV" sz="1600" b="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lv-LV" sz="1600" b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447549">
                <a:tc>
                  <a:txBody>
                    <a:bodyPr/>
                    <a:lstStyle/>
                    <a:p>
                      <a:r>
                        <a:rPr lang="lv-LV" sz="16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Medikamenti C-hepatīta un HIV/AIDS pacientiem (VM)</a:t>
                      </a:r>
                      <a:endParaRPr lang="lv-LV" sz="1600" b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11,9</a:t>
                      </a:r>
                      <a:endParaRPr lang="lv-LV" sz="18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2881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Tehniskie palīglīdzekļi  (LM)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4,9</a:t>
                      </a:r>
                      <a:endParaRPr lang="lv-LV" sz="18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480749">
                <a:tc>
                  <a:txBody>
                    <a:bodyPr/>
                    <a:lstStyle/>
                    <a:p>
                      <a:r>
                        <a:rPr lang="lv-LV" sz="16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Filma «Dvēseļu putenis» (KM)</a:t>
                      </a:r>
                      <a:endParaRPr lang="lv-LV" sz="1600" b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0,9</a:t>
                      </a:r>
                      <a:endParaRPr lang="lv-LV" sz="18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480749">
                <a:tc>
                  <a:txBody>
                    <a:bodyPr/>
                    <a:lstStyle/>
                    <a:p>
                      <a:r>
                        <a:rPr lang="lv-LV" sz="16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NVO projektu līdzfinansēšana (KM)</a:t>
                      </a:r>
                      <a:endParaRPr lang="lv-LV" sz="1600" b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0,4</a:t>
                      </a:r>
                    </a:p>
                  </a:txBody>
                  <a:tcPr/>
                </a:tc>
              </a:tr>
              <a:tr h="480749">
                <a:tc>
                  <a:txBody>
                    <a:bodyPr/>
                    <a:lstStyle/>
                    <a:p>
                      <a:r>
                        <a:rPr lang="lv-LV" sz="16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Radio un TV – Briseles korespondents, valsts valoda, raidījumi Krievu valodā Latgalē </a:t>
                      </a:r>
                      <a:endParaRPr lang="lv-LV" sz="1600" b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1,7</a:t>
                      </a:r>
                      <a:endParaRPr lang="lv-LV" sz="18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286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6446</TotalTime>
  <Words>689</Words>
  <Application>Microsoft Office PowerPoint</Application>
  <PresentationFormat>On-screen Show (4:3)</PresentationFormat>
  <Paragraphs>153</Paragraphs>
  <Slides>16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1_Custom Design</vt:lpstr>
      <vt:lpstr>89_Prezentacija_templateLV</vt:lpstr>
      <vt:lpstr>Nacionālā attīstības plāna  2014.-2020.gadam īstenošanas gaita un resursu izlietojums</vt:lpstr>
      <vt:lpstr>PowerPoint Presentation</vt:lpstr>
      <vt:lpstr>PowerPoint Presentation</vt:lpstr>
      <vt:lpstr>Resursi NAP2020 īstenošanai</vt:lpstr>
      <vt:lpstr>Valsts budžeta resursu piešķīrums, milj. euro Tautsaimniecības izaugsmei </vt:lpstr>
      <vt:lpstr>Tautsaimniecības izaugsme 2016.–2018.g. (trīs gadiem)</vt:lpstr>
      <vt:lpstr>Valsts budžeta resursu piešķīrums, milj. euro  Cilvēka drošumspēja  </vt:lpstr>
      <vt:lpstr>PowerPoint Presentation</vt:lpstr>
      <vt:lpstr>PowerPoint Presentation</vt:lpstr>
      <vt:lpstr>Valsts budžeta resursu piešķīrums, milj. euro  Izaugsmi atbalstošas teritorijas</vt:lpstr>
      <vt:lpstr>PowerPoint Presentation</vt:lpstr>
      <vt:lpstr>Budžeta izdevumu sasaiste ar NAP2020</vt:lpstr>
      <vt:lpstr>PowerPoint Presentation</vt:lpstr>
      <vt:lpstr>ES fondu budžeta plūsmas prognoze, milj. euro</vt:lpstr>
      <vt:lpstr>NAP2020 uzraudzība un novērtēšana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Alise Vitola</dc:creator>
  <cp:lastModifiedBy>Pēteris Vilks</cp:lastModifiedBy>
  <cp:revision>319</cp:revision>
  <cp:lastPrinted>2016-03-29T12:45:05Z</cp:lastPrinted>
  <dcterms:created xsi:type="dcterms:W3CDTF">2014-04-03T06:27:51Z</dcterms:created>
  <dcterms:modified xsi:type="dcterms:W3CDTF">2016-03-30T05:47:56Z</dcterms:modified>
</cp:coreProperties>
</file>